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8" r:id="rId5"/>
    <p:sldId id="258" r:id="rId6"/>
    <p:sldId id="260" r:id="rId7"/>
    <p:sldId id="261" r:id="rId8"/>
    <p:sldId id="262" r:id="rId9"/>
    <p:sldId id="263" r:id="rId10"/>
    <p:sldId id="273" r:id="rId11"/>
    <p:sldId id="274" r:id="rId12"/>
    <p:sldId id="282" r:id="rId13"/>
    <p:sldId id="276" r:id="rId14"/>
    <p:sldId id="275" r:id="rId15"/>
    <p:sldId id="277" r:id="rId16"/>
    <p:sldId id="264" r:id="rId17"/>
    <p:sldId id="281" r:id="rId18"/>
    <p:sldId id="279" r:id="rId19"/>
    <p:sldId id="280" r:id="rId20"/>
    <p:sldId id="283" r:id="rId21"/>
    <p:sldId id="285" r:id="rId22"/>
    <p:sldId id="270" r:id="rId23"/>
    <p:sldId id="284" r:id="rId24"/>
    <p:sldId id="278" r:id="rId25"/>
    <p:sldId id="272" r:id="rId26"/>
    <p:sldId id="286" r:id="rId27"/>
    <p:sldId id="287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Да  - 4 чел.</c:v>
                </c:pt>
                <c:pt idx="1">
                  <c:v>Иногда - 3 чел. </c:v>
                </c:pt>
                <c:pt idx="2">
                  <c:v>Нет - 10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63107302180432301"/>
          <c:y val="0.35893155258764609"/>
          <c:w val="0.36892697819567705"/>
          <c:h val="0.638880746125432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Да - 15 чел.</c:v>
                </c:pt>
                <c:pt idx="1">
                  <c:v>Нет - 2 чел.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 b="1">
                <a:latin typeface="+mn-lt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69023710171562858"/>
          <c:y val="0.46822441478546478"/>
          <c:w val="0.30378427820637632"/>
          <c:h val="0.43599004222928939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0.34446</cdr:x>
      <cdr:y>0.23788</cdr:y>
    </cdr:from>
    <cdr:to>
      <cdr:x>0.52738</cdr:x>
      <cdr:y>0.52155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5655" y="723849"/>
          <a:ext cx="783613" cy="863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i="1" dirty="0" smtClean="0">
              <a:solidFill>
                <a:schemeClr val="bg1"/>
              </a:solidFill>
              <a:latin typeface="Arial Black" pitchFamily="34" charset="0"/>
            </a:rPr>
            <a:t>4 чел.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0.39489</cdr:x>
      <cdr:y>0.56918</cdr:y>
    </cdr:from>
    <cdr:to>
      <cdr:x>0.5778</cdr:x>
      <cdr:y>0.85284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691679" y="1731961"/>
          <a:ext cx="783613" cy="863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i="1" dirty="0" smtClean="0">
              <a:solidFill>
                <a:schemeClr val="bg1"/>
              </a:solidFill>
              <a:latin typeface="Arial Black" pitchFamily="34" charset="0"/>
            </a:rPr>
            <a:t>3 чел.</a:t>
          </a:r>
          <a:endParaRPr lang="ru-RU" sz="1800" i="1" dirty="0">
            <a:solidFill>
              <a:schemeClr val="bg1"/>
            </a:solidFill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0.05871</cdr:x>
      <cdr:y>0.46424</cdr:y>
    </cdr:from>
    <cdr:to>
      <cdr:x>0.24163</cdr:x>
      <cdr:y>0.7479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1519" y="1412635"/>
          <a:ext cx="783613" cy="8631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i="1" dirty="0" smtClean="0">
              <a:solidFill>
                <a:schemeClr val="bg1"/>
              </a:solidFill>
              <a:latin typeface="Arial Black" pitchFamily="34" charset="0"/>
            </a:rPr>
            <a:t>10 чел.</a:t>
          </a:r>
          <a:endParaRPr lang="ru-RU" sz="1800" i="1" dirty="0">
            <a:solidFill>
              <a:schemeClr val="bg1"/>
            </a:solidFill>
            <a:latin typeface="Arial Black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0.10169</cdr:x>
      <cdr:y>0.29916</cdr:y>
    </cdr:from>
    <cdr:to>
      <cdr:x>0.31693</cdr:x>
      <cdr:y>0.59711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2048" y="91810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i="1" dirty="0" smtClean="0">
              <a:solidFill>
                <a:schemeClr val="bg1"/>
              </a:solidFill>
              <a:latin typeface="Arial Black" pitchFamily="34" charset="0"/>
            </a:rPr>
            <a:t>2 чел.</a:t>
          </a:r>
          <a:endParaRPr lang="ru-RU" sz="1800" i="1" dirty="0">
            <a:solidFill>
              <a:schemeClr val="bg1"/>
            </a:solidFill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0.33898</cdr:x>
      <cdr:y>0.49273</cdr:y>
    </cdr:from>
    <cdr:to>
      <cdr:x>0.55421</cdr:x>
      <cdr:y>0.79068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0160" y="15121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i="1" dirty="0" smtClean="0">
              <a:solidFill>
                <a:schemeClr val="bg1"/>
              </a:solidFill>
              <a:latin typeface="Arial Black" pitchFamily="34" charset="0"/>
            </a:rPr>
            <a:t>15 чел.</a:t>
          </a:r>
          <a:endParaRPr lang="ru-RU" sz="1800" i="1" dirty="0">
            <a:solidFill>
              <a:schemeClr val="bg1"/>
            </a:solidFill>
            <a:latin typeface="Arial Black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22741" y="699591"/>
            <a:ext cx="6868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Тема </a:t>
            </a:r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проекта</a:t>
            </a:r>
            <a:endParaRPr lang="ru-RU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«Водичка, водичка …»</a:t>
            </a:r>
            <a:endParaRPr lang="ru-RU" sz="4000" i="1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1588" y="364502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i="1" dirty="0">
                <a:solidFill>
                  <a:srgbClr val="002060"/>
                </a:solidFill>
                <a:latin typeface="Arial Black" pitchFamily="34" charset="0"/>
              </a:rPr>
              <a:t>МАУДО г. Ялуторовска </a:t>
            </a:r>
          </a:p>
          <a:p>
            <a:pPr lvl="0" algn="ctr"/>
            <a:r>
              <a:rPr lang="ru-RU" sz="2000" i="1" dirty="0">
                <a:solidFill>
                  <a:srgbClr val="002060"/>
                </a:solidFill>
                <a:latin typeface="Arial Black" pitchFamily="34" charset="0"/>
              </a:rPr>
              <a:t>«Детский сад №8»</a:t>
            </a:r>
          </a:p>
          <a:p>
            <a:pPr lvl="0" algn="ctr"/>
            <a:endParaRPr lang="ru-RU" sz="2000" i="1" dirty="0">
              <a:solidFill>
                <a:srgbClr val="4F81BD">
                  <a:lumMod val="75000"/>
                </a:srgbClr>
              </a:solidFill>
              <a:latin typeface="Arial Black" pitchFamily="34" charset="0"/>
            </a:endParaRPr>
          </a:p>
          <a:p>
            <a:pPr lvl="0" algn="ctr"/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Руководитель проекта: </a:t>
            </a:r>
          </a:p>
          <a:p>
            <a:pPr lvl="0" algn="ctr"/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Аксенова Елена </a:t>
            </a:r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Викторовна</a:t>
            </a:r>
          </a:p>
          <a:p>
            <a:pPr lvl="0" algn="ctr"/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Участники проекта: </a:t>
            </a:r>
          </a:p>
          <a:p>
            <a:pPr lvl="0" algn="ctr"/>
            <a:r>
              <a:rPr lang="ru-RU" sz="2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</a:rPr>
              <a:t>дети первой младшей группы</a:t>
            </a:r>
            <a:endParaRPr lang="ru-RU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C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0364" y="6165305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srgbClr val="C0504D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2014 год</a:t>
            </a:r>
            <a:endParaRPr lang="ru-RU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55575" r="63017" b="5288"/>
          <a:stretch/>
        </p:blipFill>
        <p:spPr bwMode="auto">
          <a:xfrm>
            <a:off x="609666" y="3523332"/>
            <a:ext cx="993905" cy="1119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98" y="1980583"/>
            <a:ext cx="9937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207" y="3284984"/>
            <a:ext cx="9937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02" y="2522662"/>
            <a:ext cx="9937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" y="1432043"/>
            <a:ext cx="9937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73" y="250777"/>
            <a:ext cx="99377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28943" r="77343" b="44628"/>
          <a:stretch/>
        </p:blipFill>
        <p:spPr bwMode="auto">
          <a:xfrm rot="6577288">
            <a:off x="694765" y="4684524"/>
            <a:ext cx="1419961" cy="2819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5214">
            <a:off x="2037787" y="4479225"/>
            <a:ext cx="24257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5683">
            <a:off x="2229333" y="5651087"/>
            <a:ext cx="1906169" cy="102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2612">
            <a:off x="-313445" y="4659061"/>
            <a:ext cx="24257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04" y="3785857"/>
            <a:ext cx="237807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33231" y="2138395"/>
            <a:ext cx="3847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(первая младшая группа)</a:t>
            </a:r>
            <a:endParaRPr lang="ru-RU" sz="20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           Второй </a:t>
            </a:r>
            <a:r>
              <a:rPr lang="ru-RU" sz="2400" i="1" dirty="0">
                <a:solidFill>
                  <a:srgbClr val="C00000"/>
                </a:solidFill>
                <a:latin typeface="Arial Black" pitchFamily="34" charset="0"/>
              </a:rPr>
              <a:t>этап </a:t>
            </a:r>
            <a:r>
              <a:rPr lang="ru-RU" sz="2400" i="1" dirty="0" smtClean="0">
                <a:solidFill>
                  <a:srgbClr val="4F81BD">
                    <a:lumMod val="75000"/>
                  </a:srgbClr>
                </a:solidFill>
                <a:latin typeface="Arial Black" pitchFamily="34" charset="0"/>
              </a:rPr>
              <a:t>– Практический</a:t>
            </a:r>
            <a:endParaRPr lang="ru-RU" sz="2400" i="1" dirty="0">
              <a:solidFill>
                <a:srgbClr val="4F81BD">
                  <a:lumMod val="75000"/>
                </a:srgbClr>
              </a:solidFill>
              <a:latin typeface="Arial Black" pitchFamily="34" charset="0"/>
            </a:endParaRPr>
          </a:p>
          <a:p>
            <a:pPr lvl="0" algn="just"/>
            <a:r>
              <a:rPr lang="ru-RU" sz="2000" i="1" dirty="0">
                <a:solidFill>
                  <a:srgbClr val="C0504D">
                    <a:lumMod val="75000"/>
                  </a:srgbClr>
                </a:solidFill>
                <a:latin typeface="Arial Black" pitchFamily="34" charset="0"/>
              </a:rPr>
              <a:t>Цель:</a:t>
            </a:r>
            <a:r>
              <a:rPr lang="ru-RU" sz="2000" i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i="1" dirty="0">
                <a:solidFill>
                  <a:srgbClr val="7030A0"/>
                </a:solidFill>
                <a:latin typeface="Arial Black" pitchFamily="34" charset="0"/>
              </a:rPr>
              <a:t>Познакомить детей со свойствами воды, с её качеством, с жизненной важностью для всего </a:t>
            </a:r>
            <a:r>
              <a:rPr lang="ru-RU" sz="2000" i="1" dirty="0" smtClean="0">
                <a:solidFill>
                  <a:srgbClr val="7030A0"/>
                </a:solidFill>
                <a:latin typeface="Arial Black" pitchFamily="34" charset="0"/>
              </a:rPr>
              <a:t>живого.</a:t>
            </a:r>
            <a:endParaRPr lang="ru-RU" sz="20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4424" y="1412776"/>
            <a:ext cx="6421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«Вода, вода………  А что это такое?»</a:t>
            </a:r>
            <a:endParaRPr lang="ru-RU" sz="2400" i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Елена\Desktop\фото для проекта\SDC12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4523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478459" y="2132856"/>
            <a:ext cx="2187081" cy="1296144"/>
          </a:xfrm>
          <a:prstGeom prst="cloudCallout">
            <a:avLst>
              <a:gd name="adj1" fmla="val -61930"/>
              <a:gd name="adj2" fmla="val 6631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rgbClr val="C00000"/>
                </a:solidFill>
                <a:latin typeface="Arial Black" pitchFamily="34" charset="0"/>
              </a:rPr>
              <a:t>Вода – это жидкость,  она течет из крана</a:t>
            </a:r>
            <a:endParaRPr lang="ru-RU" sz="1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5" name="Picture 3" descr="C:\Users\Елена\Desktop\фото для проекта\SDC12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46" y="4333791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6876256" y="3605871"/>
            <a:ext cx="2160239" cy="1336839"/>
          </a:xfrm>
          <a:prstGeom prst="cloudCallout">
            <a:avLst>
              <a:gd name="adj1" fmla="val -61146"/>
              <a:gd name="adj2" fmla="val 6494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rgbClr val="C00000"/>
                </a:solidFill>
                <a:latin typeface="Arial Black" pitchFamily="34" charset="0"/>
              </a:rPr>
              <a:t>Вода бывает холодная и горячая</a:t>
            </a:r>
            <a:endParaRPr lang="ru-RU" sz="1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808" y="5553075"/>
            <a:ext cx="1165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5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" y="-32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3054067" y="692696"/>
            <a:ext cx="3072310" cy="2016224"/>
          </a:xfrm>
          <a:prstGeom prst="cloudCallout">
            <a:avLst>
              <a:gd name="adj1" fmla="val 131776"/>
              <a:gd name="adj2" fmla="val -720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C00000"/>
                </a:solidFill>
                <a:latin typeface="Arial Black" pitchFamily="34" charset="0"/>
              </a:rPr>
              <a:t>Вода льётся,  журчит, капает</a:t>
            </a:r>
            <a:endParaRPr lang="ru-RU" sz="16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099" name="Picture 3" descr="C:\Users\Елена\Desktop\фото для проекта\SDC12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1" y="1340768"/>
            <a:ext cx="2592289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Елена\Desktop\фото для проекта\SDC12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28" y="1340768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C:\Users\Елена\Desktop\фото для проекта\SDC125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06" y="4010612"/>
            <a:ext cx="2843807" cy="2132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3" descr="C:\Users\Елена\Desktop\фото для проекта\SDC125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65" y="4031438"/>
            <a:ext cx="2843807" cy="2132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997" y="5553075"/>
            <a:ext cx="1165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0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66">
            <a:off x="386476" y="1927111"/>
            <a:ext cx="3448265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48679"/>
            <a:ext cx="8979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Отстукивание на металлофоне  падающих капель</a:t>
            </a:r>
            <a:endParaRPr lang="ru-RU" sz="24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5123" name="Picture 3" descr="C:\Users\Елена\Desktop\фото для проекта\SDC12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379">
            <a:off x="5160055" y="1987391"/>
            <a:ext cx="3503328" cy="262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30" y="4817710"/>
            <a:ext cx="1703660" cy="190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10757" r="5287" b="17381"/>
          <a:stretch/>
        </p:blipFill>
        <p:spPr bwMode="auto">
          <a:xfrm rot="854665">
            <a:off x="5124543" y="5150801"/>
            <a:ext cx="2327236" cy="166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3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18" y="4149080"/>
            <a:ext cx="3346450" cy="251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6084168" y="2681536"/>
            <a:ext cx="2952328" cy="1728192"/>
          </a:xfrm>
          <a:prstGeom prst="cloudCallout">
            <a:avLst>
              <a:gd name="adj1" fmla="val -46684"/>
              <a:gd name="adj2" fmla="val 10372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Воду можно наливать и выливать</a:t>
            </a:r>
            <a:endParaRPr lang="ru-RU" sz="1400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3" name="Picture 3" descr="C:\Users\Елена\Desktop\фото для проекта\SDC125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" y="980728"/>
            <a:ext cx="3419872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Выноска-облако 4"/>
          <p:cNvSpPr/>
          <p:nvPr/>
        </p:nvSpPr>
        <p:spPr>
          <a:xfrm>
            <a:off x="4139952" y="534988"/>
            <a:ext cx="2952328" cy="1728192"/>
          </a:xfrm>
          <a:prstGeom prst="cloudCallout">
            <a:avLst>
              <a:gd name="adj1" fmla="val -64382"/>
              <a:gd name="adj2" fmla="val 6278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Вода впитывается и её можно вытирать</a:t>
            </a:r>
            <a:endParaRPr lang="ru-RU" sz="1400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81" y="5589240"/>
            <a:ext cx="2689219" cy="152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6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images.sciencedaily.com/2012/12/121210163749-lar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 t="7915" r="12690" b="5879"/>
          <a:stretch/>
        </p:blipFill>
        <p:spPr bwMode="auto">
          <a:xfrm>
            <a:off x="827584" y="547219"/>
            <a:ext cx="1872208" cy="144926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Выноска-облако 1"/>
          <p:cNvSpPr/>
          <p:nvPr/>
        </p:nvSpPr>
        <p:spPr>
          <a:xfrm>
            <a:off x="3563888" y="226435"/>
            <a:ext cx="2952328" cy="1855192"/>
          </a:xfrm>
          <a:prstGeom prst="cloudCallout">
            <a:avLst>
              <a:gd name="adj1" fmla="val -76755"/>
              <a:gd name="adj2" fmla="val 760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Вода бывает чистая и грязная. </a:t>
            </a:r>
          </a:p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Грязную воду нельзя пить!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Елена\Desktop\фото для проекта\SDC12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" y="3284984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3109333" y="4667719"/>
            <a:ext cx="3063292" cy="2190281"/>
          </a:xfrm>
          <a:prstGeom prst="cloudCallout">
            <a:avLst>
              <a:gd name="adj1" fmla="val -12678"/>
              <a:gd name="adj2" fmla="val -10993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Вода растворяет мыло и получается пена из маленьких мыльных пузырьков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8" name="Picture 4" descr="C:\Users\Елена\Desktop\фото для проекта\SDC12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82" y="2360911"/>
            <a:ext cx="2848236" cy="2136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фото для проекта\SDC12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82" y="3284984"/>
            <a:ext cx="2844835" cy="213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83" y="5445224"/>
            <a:ext cx="2736518" cy="15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53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011" y="522839"/>
            <a:ext cx="8712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Экскурсии на кухню и в прачечную</a:t>
            </a:r>
            <a:endParaRPr lang="ru-RU" sz="24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171" y="13260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Вода, вода…. А кому она нужна?</a:t>
            </a:r>
            <a:endParaRPr lang="ru-RU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Picture 2" descr="C:\Users\Елена\Desktop\фото для проекта\SDC12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6" y="1039740"/>
            <a:ext cx="2513606" cy="188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Елена\Desktop\фото для проекта\SDC12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66" y="1798171"/>
            <a:ext cx="2376264" cy="178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Елена\Desktop\фото для проекта\SDC12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53" y="980728"/>
            <a:ext cx="259228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6126" y="3789753"/>
            <a:ext cx="8624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i="1" dirty="0">
                <a:solidFill>
                  <a:srgbClr val="7030A0"/>
                </a:solidFill>
                <a:latin typeface="Arial Black" pitchFamily="34" charset="0"/>
              </a:rPr>
              <a:t>Наблюдение за трудом Татьяны Викторовны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09120"/>
            <a:ext cx="2962268" cy="222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18121"/>
            <a:ext cx="27368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4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3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Ø"/>
            </a:pPr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Дидактические </a:t>
            </a:r>
            <a:r>
              <a:rPr lang="ru-RU" sz="2400" i="1" dirty="0">
                <a:solidFill>
                  <a:srgbClr val="C00000"/>
                </a:solidFill>
                <a:latin typeface="Arial Black" pitchFamily="34" charset="0"/>
              </a:rPr>
              <a:t>игры</a:t>
            </a:r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: </a:t>
            </a: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«Где живет капелька?», «Собери капельку», «Выложи ручеёк», «Куда можно налить воду?»</a:t>
            </a:r>
            <a:endParaRPr lang="ru-RU" sz="24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278052"/>
            <a:ext cx="325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«Где </a:t>
            </a:r>
            <a:r>
              <a:rPr lang="ru-RU" i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живет капелька</a:t>
            </a:r>
            <a:r>
              <a:rPr lang="ru-RU" i="1" dirty="0" smtClean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?»</a:t>
            </a:r>
            <a:endParaRPr lang="ru-RU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1026" name="Picture 2" descr="C:\Users\Елена\Desktop\фото для проекта\SDC12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0" y="1700808"/>
            <a:ext cx="2718840" cy="203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фото для проекта\SDC125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62" y="1700807"/>
            <a:ext cx="2718841" cy="203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фото для проекта\SDC126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90256"/>
            <a:ext cx="2789139" cy="2091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943126"/>
            <a:ext cx="2733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«Собери капельку»</a:t>
            </a:r>
            <a:endParaRPr lang="ru-RU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1029" name="Picture 5" descr="C:\Users\Елена\Desktop\фото для проекта\SDC12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22" y="4591918"/>
            <a:ext cx="2786923" cy="209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04108" y="3934738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i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«Куда можно налить воду</a:t>
            </a:r>
            <a:r>
              <a:rPr lang="ru-RU" i="1" dirty="0" smtClean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?»</a:t>
            </a:r>
            <a:endParaRPr lang="ru-RU" i="1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69" y="5805264"/>
            <a:ext cx="1011999" cy="113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itchFamily="2" charset="2"/>
              <a:buChar char="Ø"/>
            </a:pPr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Подвижные игры:  </a:t>
            </a: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«Капельки», «Ручеёк», «Капелька, лови!»</a:t>
            </a:r>
            <a:endParaRPr lang="ru-RU" sz="24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Елена\Desktop\фото для проекта\SDC12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42138"/>
            <a:ext cx="2915816" cy="218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Елена\Desktop\фото для проекта\SDC125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76464"/>
            <a:ext cx="2973984" cy="2230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Users\Елена\Desktop\фото для проекта\SDC12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53679"/>
            <a:ext cx="297633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C:\Users\Елена\Desktop\фото для проекта\SDC125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2138"/>
            <a:ext cx="2915816" cy="218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65406"/>
            <a:ext cx="1323152" cy="148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5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Чтение художественной литературы</a:t>
            </a:r>
            <a:endParaRPr lang="ru-RU" sz="24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3074" name="Picture 2" descr="http://mybook.in.ua/files/books/middle/image_6770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2160240" cy="296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42.radikal.ru/i098/1005/d6/2d3de3fa5b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2260442" cy="299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224895"/>
            <a:ext cx="3249555" cy="18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4581128"/>
            <a:ext cx="842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itchFamily="2" charset="2"/>
              <a:buChar char="Ø"/>
            </a:pP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Разучивание стихотворения Т. Соловьевой </a:t>
            </a:r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«Вы слыхали о воде?»</a:t>
            </a:r>
            <a:endParaRPr lang="ru-RU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Сюжетно – ролевые игры: </a:t>
            </a:r>
          </a:p>
          <a:p>
            <a:pPr lvl="0"/>
            <a:r>
              <a:rPr lang="ru-RU" sz="2400" i="1" dirty="0">
                <a:solidFill>
                  <a:srgbClr val="F79646">
                    <a:lumMod val="75000"/>
                  </a:srgbClr>
                </a:solidFill>
                <a:latin typeface="Arial Black" pitchFamily="34" charset="0"/>
              </a:rPr>
              <a:t> </a:t>
            </a:r>
            <a:r>
              <a:rPr lang="ru-RU" sz="2400" i="1" dirty="0" smtClean="0">
                <a:solidFill>
                  <a:srgbClr val="F79646">
                    <a:lumMod val="75000"/>
                  </a:srgbClr>
                </a:solidFill>
                <a:latin typeface="Arial Black" pitchFamily="34" charset="0"/>
              </a:rPr>
              <a:t>                      </a:t>
            </a:r>
            <a:r>
              <a:rPr lang="ru-RU" sz="2400" i="1" dirty="0" smtClean="0">
                <a:ln>
                  <a:solidFill>
                    <a:srgbClr val="C00000"/>
                  </a:solidFill>
                </a:ln>
                <a:solidFill>
                  <a:srgbClr val="F79646">
                    <a:lumMod val="75000"/>
                  </a:srgbClr>
                </a:solidFill>
                <a:latin typeface="Arial Black" pitchFamily="34" charset="0"/>
              </a:rPr>
              <a:t>«Поможем чумазой Кате»</a:t>
            </a:r>
            <a:endParaRPr lang="ru-RU" sz="2400" i="1" dirty="0">
              <a:ln>
                <a:solidFill>
                  <a:srgbClr val="C00000"/>
                </a:solidFill>
              </a:ln>
              <a:solidFill>
                <a:srgbClr val="F79646">
                  <a:lumMod val="75000"/>
                </a:srgbClr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Елена\Desktop\фото для проекта\SDC12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52932"/>
            <a:ext cx="2295429" cy="1721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Елена\Desktop\фото для проекта\SDC12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4824"/>
            <a:ext cx="2295429" cy="1721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C:\Users\Елена\Desktop\фото для проекта\SDC12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0207"/>
            <a:ext cx="2397489" cy="1798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C:\Users\Елена\Desktop\фото для проекта\SDC126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93096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C:\Users\Елена\Desktop\фото для проекта\SDC126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81181"/>
            <a:ext cx="2320142" cy="1740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546818"/>
            <a:ext cx="3062809" cy="174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7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43527" y="101823"/>
            <a:ext cx="5397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i="1" dirty="0">
                <a:solidFill>
                  <a:srgbClr val="F79646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Актуальность проблемы: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704" y="836712"/>
            <a:ext cx="871277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latin typeface="Arial Black" pitchFamily="34" charset="0"/>
              </a:rPr>
              <a:t> </a:t>
            </a:r>
            <a:r>
              <a:rPr lang="ru-RU" i="1" dirty="0" smtClean="0">
                <a:latin typeface="Arial Black" pitchFamily="34" charset="0"/>
              </a:rPr>
              <a:t>  </a:t>
            </a: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В дошкольном детстве закладываются основы личности, в том числе – позитивное отношение к природе, окружающему миру. Поэтому, формирование у детей основы культуры рационального природопользования необходимо начинать с раннего возраста, так как и</a:t>
            </a: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з </a:t>
            </a:r>
            <a:r>
              <a:rPr lang="ru-RU" sz="2200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природных ресурсов для малышей самым </a:t>
            </a: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близким, доступным, интересным, но совсем ещё неизведанным является </a:t>
            </a:r>
            <a:r>
              <a:rPr lang="ru-RU" sz="2200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вода.</a:t>
            </a:r>
            <a:endParaRPr lang="ru-RU" sz="2200" i="1" dirty="0" smtClean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  <a:p>
            <a:pPr algn="just"/>
            <a:r>
              <a:rPr lang="ru-RU" sz="2200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Знакомство младших дошкольников с водой, её свойствами, значением воды в жизни живых существ и для здоровья людей – не только начальный этап формирования культурно – гигиенических навыков, но и процесс, который активизирует познавательную и поисковую деятельность, непосредственно с  воспитанием бережного отношения к воде.</a:t>
            </a:r>
          </a:p>
          <a:p>
            <a:pPr algn="just"/>
            <a:r>
              <a:rPr lang="ru-RU" sz="1600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16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110732"/>
            <a:ext cx="733805" cy="81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3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091" y="332656"/>
            <a:ext cx="5214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79646">
                    <a:lumMod val="75000"/>
                  </a:srgbClr>
                </a:solidFill>
                <a:latin typeface="Arial Black" pitchFamily="34" charset="0"/>
              </a:rPr>
              <a:t> </a:t>
            </a:r>
            <a:r>
              <a:rPr lang="ru-RU" sz="2400" i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«Постираем Катино платье»</a:t>
            </a:r>
            <a:endParaRPr lang="ru-RU" sz="2400" i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3712"/>
            <a:ext cx="3312368" cy="2482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Елена\Desktop\фото для проекта\SDC12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9067"/>
            <a:ext cx="3273672" cy="2455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69889" y="3720590"/>
            <a:ext cx="5064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F79646">
                    <a:lumMod val="75000"/>
                  </a:srgbClr>
                </a:solidFill>
                <a:latin typeface="Arial Black" pitchFamily="34" charset="0"/>
              </a:rPr>
              <a:t> </a:t>
            </a:r>
            <a:r>
              <a:rPr lang="ru-RU" sz="2400" i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«Вместе с Катей пьём чай»</a:t>
            </a:r>
            <a:endParaRPr lang="ru-RU" sz="2400" i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8196" name="Picture 4" descr="C:\Users\Елена\Desktop\фото для проекта\SDC126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10741" b="3210"/>
          <a:stretch/>
        </p:blipFill>
        <p:spPr bwMode="auto">
          <a:xfrm>
            <a:off x="4932040" y="4371883"/>
            <a:ext cx="2086758" cy="2441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 descr="C:\Users\Елена\Desktop\фото для проекта\SDC126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22777"/>
          <a:stretch/>
        </p:blipFill>
        <p:spPr bwMode="auto">
          <a:xfrm>
            <a:off x="1860240" y="4371883"/>
            <a:ext cx="2283504" cy="2428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02917"/>
            <a:ext cx="2634077" cy="150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28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Елена\Desktop\фото для проекта\SDC12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87421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76470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i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Моем руки с мылом</a:t>
            </a:r>
            <a:endParaRPr lang="ru-RU" sz="2400" i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5001559"/>
            <a:ext cx="3259088" cy="185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4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0053" y="22488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i="1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Arial Black" pitchFamily="34" charset="0"/>
              </a:rPr>
              <a:t>«А что с цветочком?»</a:t>
            </a:r>
            <a:endParaRPr lang="ru-RU" sz="2400" i="1" dirty="0">
              <a:ln>
                <a:solidFill>
                  <a:srgbClr val="00B0F0"/>
                </a:solidFill>
              </a:ln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9218" name="Picture 2" descr="C:\Users\Елена\Desktop\фото для проекта\SDC12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6"/>
            <a:ext cx="268829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C:\Users\Елена\Desktop\фото для проекта\SDC125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88" y="2322984"/>
            <a:ext cx="2690944" cy="2018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C:\Users\Елена\Desktop\фото для проекта\SDC12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501008"/>
            <a:ext cx="2647189" cy="1985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8" y="4725145"/>
            <a:ext cx="3976964" cy="226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64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0115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85994"/>
            <a:ext cx="5245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i="1" dirty="0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Сашин кот  Тоша пьёт воду</a:t>
            </a:r>
            <a:endParaRPr lang="ru-RU" sz="2400" i="1" dirty="0">
              <a:ln>
                <a:solidFill>
                  <a:srgbClr val="7030A0"/>
                </a:solidFill>
              </a:ln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41168"/>
            <a:ext cx="398145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37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1296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Третий </a:t>
            </a:r>
            <a:r>
              <a:rPr lang="ru-RU" sz="2400" i="1" dirty="0">
                <a:solidFill>
                  <a:srgbClr val="C00000"/>
                </a:solidFill>
                <a:latin typeface="Arial Black" pitchFamily="34" charset="0"/>
              </a:rPr>
              <a:t>этап </a:t>
            </a:r>
            <a:r>
              <a:rPr lang="ru-RU" sz="2400" i="1" dirty="0">
                <a:solidFill>
                  <a:srgbClr val="4F81BD">
                    <a:lumMod val="75000"/>
                  </a:srgbClr>
                </a:solidFill>
                <a:latin typeface="Arial Black" pitchFamily="34" charset="0"/>
              </a:rPr>
              <a:t>- </a:t>
            </a:r>
            <a:r>
              <a:rPr lang="ru-RU" sz="2400" i="1" dirty="0" smtClean="0">
                <a:solidFill>
                  <a:srgbClr val="4F81BD">
                    <a:lumMod val="75000"/>
                  </a:srgbClr>
                </a:solidFill>
                <a:latin typeface="Arial Black" pitchFamily="34" charset="0"/>
              </a:rPr>
              <a:t>Заключительный</a:t>
            </a:r>
            <a:endParaRPr lang="ru-RU" sz="2400" i="1" dirty="0">
              <a:solidFill>
                <a:srgbClr val="4F81BD">
                  <a:lumMod val="75000"/>
                </a:srgbClr>
              </a:solidFill>
              <a:latin typeface="Arial Black" pitchFamily="34" charset="0"/>
            </a:endParaRPr>
          </a:p>
          <a:p>
            <a:pPr lvl="0"/>
            <a:r>
              <a:rPr lang="ru-RU" i="1" dirty="0">
                <a:solidFill>
                  <a:srgbClr val="C0504D">
                    <a:lumMod val="75000"/>
                  </a:srgbClr>
                </a:solidFill>
                <a:latin typeface="Arial Black" pitchFamily="34" charset="0"/>
              </a:rPr>
              <a:t>Цель</a:t>
            </a:r>
            <a:r>
              <a:rPr lang="ru-RU" i="1" dirty="0" smtClean="0">
                <a:solidFill>
                  <a:srgbClr val="C0504D">
                    <a:lumMod val="75000"/>
                  </a:srgbClr>
                </a:solidFill>
                <a:latin typeface="Arial Black" pitchFamily="34" charset="0"/>
              </a:rPr>
              <a:t>: </a:t>
            </a:r>
            <a:r>
              <a:rPr lang="ru-RU" i="1" dirty="0">
                <a:solidFill>
                  <a:srgbClr val="002060"/>
                </a:solidFill>
                <a:latin typeface="Arial Black" pitchFamily="34" charset="0"/>
              </a:rPr>
              <a:t>Обобщить знания детей  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о воде, с целью доказать, что без воды не смогут жить ни люди, ни растения, ни животные, поэтому её нужно беречь -  закрывать вовремя кран и лишнюю воду не лить просто так, приобщая родителей к сотрудничеству через игры с водой;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  <a:p>
            <a:pPr lvl="0" algn="just"/>
            <a:endParaRPr lang="ru-RU" sz="2000" i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8577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i="1" dirty="0" smtClean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Arial Black" pitchFamily="34" charset="0"/>
              </a:rPr>
              <a:t>Рисование «Водичка, водичка…»</a:t>
            </a:r>
            <a:endParaRPr lang="ru-RU" sz="2400" i="1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52" name="Picture 4" descr="C:\Users\Елена\Desktop\фото для проекта\SDC12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419872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Елена\Desktop\фото для проекта\SDC12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7417"/>
            <a:ext cx="349188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79" y="5417840"/>
            <a:ext cx="2854821" cy="162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8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04719"/>
            <a:ext cx="7786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Wingdings" pitchFamily="2" charset="2"/>
              <a:buChar char="Ø"/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Памятка для родителей «Игры и опыты с водой в домашних условиях»</a:t>
            </a:r>
            <a:endParaRPr lang="ru-RU" sz="2400" i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7" y="3429000"/>
            <a:ext cx="8064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 Black" pitchFamily="34" charset="0"/>
              </a:rPr>
              <a:t>Игры с мыльными пузырями</a:t>
            </a:r>
            <a:endParaRPr lang="ru-RU" sz="2400" i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12290" name="Picture 2" descr="C:\Users\Елена\Desktop\фото для проекта\SDC125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8888" r="18889" b="2963"/>
          <a:stretch/>
        </p:blipFill>
        <p:spPr bwMode="auto">
          <a:xfrm>
            <a:off x="1187624" y="1399550"/>
            <a:ext cx="1584176" cy="195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лена\Desktop\фото для проекта\SDC12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0324"/>
            <a:ext cx="3167513" cy="237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42775" y="204609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Работа с родителями:</a:t>
            </a:r>
          </a:p>
        </p:txBody>
      </p:sp>
      <p:pic>
        <p:nvPicPr>
          <p:cNvPr id="12292" name="Picture 4" descr="C:\Users\Елена\Desktop\фото для проекта\SDC12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96" y="4140325"/>
            <a:ext cx="3167513" cy="237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92" y="5949280"/>
            <a:ext cx="1840308" cy="104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7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i="1" dirty="0" smtClean="0">
                <a:solidFill>
                  <a:srgbClr val="1F497D"/>
                </a:solidFill>
                <a:latin typeface="Arial Black" pitchFamily="34" charset="0"/>
              </a:rPr>
              <a:t>   За </a:t>
            </a:r>
            <a:r>
              <a:rPr lang="ru-RU" sz="2400" i="1" dirty="0">
                <a:solidFill>
                  <a:srgbClr val="1F497D"/>
                </a:solidFill>
                <a:latin typeface="Arial Black" pitchFamily="34" charset="0"/>
              </a:rPr>
              <a:t>период работы над проектом </a:t>
            </a:r>
          </a:p>
          <a:p>
            <a:pPr lvl="0" algn="just"/>
            <a:r>
              <a:rPr lang="ru-RU" sz="2400" i="1" dirty="0" smtClean="0">
                <a:solidFill>
                  <a:srgbClr val="C00000"/>
                </a:solidFill>
                <a:latin typeface="Arial Black" pitchFamily="34" charset="0"/>
              </a:rPr>
              <a:t>«Водичка, водичка…» </a:t>
            </a:r>
            <a:r>
              <a:rPr lang="ru-RU" sz="2400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у детей появилось первоначальное представление о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воде, о её свойствах и значимости для всего живого. </a:t>
            </a:r>
            <a:endParaRPr lang="ru-RU" sz="2400" i="1" dirty="0">
              <a:solidFill>
                <a:srgbClr val="1F497D">
                  <a:lumMod val="75000"/>
                </a:srgbClr>
              </a:solidFill>
              <a:latin typeface="Arial Black" pitchFamily="34" charset="0"/>
            </a:endParaRPr>
          </a:p>
          <a:p>
            <a:pPr lvl="0" algn="just"/>
            <a:r>
              <a:rPr lang="ru-RU" sz="2400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   По словам родителей,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дети стали заботиться о своем здоровье, мыть свои игрушки, поливать цветы, </a:t>
            </a:r>
            <a:r>
              <a:rPr lang="ru-RU" sz="2400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бережно относиться к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воде. </a:t>
            </a:r>
          </a:p>
          <a:p>
            <a:pPr lvl="0" algn="just"/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   Родители  </a:t>
            </a:r>
            <a:r>
              <a:rPr lang="ru-RU" sz="2400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тоже стараются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поддерживать  детскую мотивацию </a:t>
            </a:r>
            <a:r>
              <a:rPr lang="ru-RU" sz="2400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на здоровый образ жизни и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</a:rPr>
              <a:t>уделять детям время на игры – опыты с водой.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  <a:ea typeface="Calibri"/>
              </a:rPr>
              <a:t> </a:t>
            </a:r>
            <a:endParaRPr lang="ru-RU" sz="2400" i="1" dirty="0">
              <a:solidFill>
                <a:srgbClr val="1F497D">
                  <a:lumMod val="75000"/>
                </a:srgbClr>
              </a:solidFill>
              <a:latin typeface="Arial Black" pitchFamily="34" charset="0"/>
              <a:ea typeface="Calibri"/>
            </a:endParaRPr>
          </a:p>
          <a:p>
            <a:pPr lvl="0" algn="just"/>
            <a:r>
              <a:rPr lang="ru-RU" sz="2400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  <a:ea typeface="Calibri"/>
              </a:rPr>
              <a:t>   Выбор темы проекта оказался не случайным.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  <a:ea typeface="Calibri"/>
              </a:rPr>
              <a:t>     После </a:t>
            </a:r>
            <a:r>
              <a:rPr lang="ru-RU" sz="2400" i="1" dirty="0">
                <a:solidFill>
                  <a:srgbClr val="1F497D">
                    <a:lumMod val="75000"/>
                  </a:srgbClr>
                </a:solidFill>
                <a:latin typeface="Arial Black" pitchFamily="34" charset="0"/>
                <a:ea typeface="Calibri"/>
              </a:rPr>
              <a:t>проведенной работы </a:t>
            </a:r>
            <a:r>
              <a:rPr lang="ru-RU" sz="2400" i="1" dirty="0" smtClean="0">
                <a:solidFill>
                  <a:srgbClr val="1F497D">
                    <a:lumMod val="75000"/>
                  </a:srgbClr>
                </a:solidFill>
                <a:latin typeface="Arial Black" pitchFamily="34" charset="0"/>
                <a:ea typeface="Calibri"/>
              </a:rPr>
              <a:t>дети стали вступать в познавательное общение, высказывать свое мнение, использовать приобретенные знания в разрешении проблем и закреплять через сюжетные игры.</a:t>
            </a:r>
            <a:endParaRPr lang="ru-RU" sz="2400" i="1" dirty="0">
              <a:solidFill>
                <a:srgbClr val="1F497D">
                  <a:lumMod val="75000"/>
                </a:srgbClr>
              </a:solidFill>
              <a:latin typeface="Arial Black" pitchFamily="34" charset="0"/>
            </a:endParaRPr>
          </a:p>
          <a:p>
            <a:pPr lvl="0"/>
            <a:endParaRPr lang="ru-RU" sz="2000" i="1" dirty="0">
              <a:solidFill>
                <a:srgbClr val="1F497D">
                  <a:lumMod val="75000"/>
                </a:srgbClr>
              </a:solidFill>
              <a:latin typeface="Arial Black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542266"/>
            <a:ext cx="2555776" cy="145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9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084016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353" y="2420888"/>
            <a:ext cx="8442111" cy="83099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48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Спасибо за </a:t>
            </a:r>
            <a:r>
              <a:rPr lang="ru-RU" sz="4800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внимание!</a:t>
            </a:r>
            <a:endParaRPr lang="ru-RU" sz="4800" dirty="0">
              <a:ln>
                <a:solidFill>
                  <a:srgbClr val="002060"/>
                </a:solidFill>
              </a:ln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0"/>
          <a:stretch/>
        </p:blipFill>
        <p:spPr bwMode="auto">
          <a:xfrm>
            <a:off x="1238854" y="4077072"/>
            <a:ext cx="5955274" cy="296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3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Цель проекта: </a:t>
            </a:r>
            <a:r>
              <a:rPr lang="ru-RU" i="1" dirty="0" smtClean="0">
                <a:solidFill>
                  <a:srgbClr val="8064A2">
                    <a:lumMod val="75000"/>
                  </a:srgbClr>
                </a:solidFill>
                <a:latin typeface="Arial Black" pitchFamily="34" charset="0"/>
              </a:rPr>
              <a:t>Сформировать представление детей о воде – как источнике жизни, о её значении в жизни человека, животных и растений.</a:t>
            </a:r>
            <a:endParaRPr lang="ru-RU" i="1" dirty="0">
              <a:solidFill>
                <a:srgbClr val="8064A2">
                  <a:lumMod val="75000"/>
                </a:srgb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345" y="980728"/>
            <a:ext cx="896448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Задачи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:</a:t>
            </a:r>
            <a:r>
              <a:rPr lang="ru-RU" sz="2400" dirty="0">
                <a:solidFill>
                  <a:prstClr val="black"/>
                </a:solidFill>
              </a:rPr>
              <a:t>  </a:t>
            </a:r>
          </a:p>
          <a:p>
            <a:pPr marL="36000" lvl="0" indent="-285750" algn="just">
              <a:buFontTx/>
              <a:buChar char="-"/>
            </a:pP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Формировать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у детей первоначальное представление о воде – как источнике жизни для всего живого;</a:t>
            </a:r>
          </a:p>
          <a:p>
            <a:pPr marL="36000" lvl="0" indent="-285750" algn="just">
              <a:buFontTx/>
              <a:buChar char="-"/>
            </a:pPr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6000" lvl="0" indent="-285750" algn="just">
              <a:buFontTx/>
              <a:buChar char="-"/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Познакомить детей со свойствами воды через опытно – исследовательскую деятельность (жидкая, прозрачная, течёт, журчит…), с качеством (чистая, грязная, тёплая, холодная, горячая), последовательно выполняя указания педагога;</a:t>
            </a:r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6000" lvl="0" algn="just"/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6000" lvl="0" algn="just"/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- Развивать умение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работать сообща, согласовывать свои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 действия, активно вступать в познавательное общение, наблюдать, экспериментировать;</a:t>
            </a:r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6000" lvl="0" algn="just"/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6000" lvl="0" indent="-285750" algn="just">
              <a:buFontTx/>
              <a:buChar char="-"/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Воспитывать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у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детей желание оказывать персонажам помощь, развивать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познавательный интерес,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речь, формируя необходимость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заботиться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о своём здоровье;  </a:t>
            </a:r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6000" lvl="0" algn="just"/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marL="36000" lvl="0" algn="just"/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-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Приобщать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родителей к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сотрудничеству с педагогом и детьми   через игры с водой, обогащать детско – родительские отношения   опытом совместных игр;</a:t>
            </a:r>
            <a:endParaRPr lang="ru-RU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13" y="6191608"/>
            <a:ext cx="671854" cy="74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8569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>
                <a:solidFill>
                  <a:srgbClr val="C0504D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Предполагаемые результаты проекта:</a:t>
            </a:r>
            <a:r>
              <a:rPr lang="ru-RU" sz="2800" i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 </a:t>
            </a:r>
          </a:p>
          <a:p>
            <a:pPr lvl="0" algn="just"/>
            <a:r>
              <a:rPr lang="ru-RU" i="1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   </a:t>
            </a:r>
            <a:endParaRPr lang="ru-RU" i="1" dirty="0" smtClean="0">
              <a:solidFill>
                <a:prstClr val="black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   Расширение </a:t>
            </a:r>
            <a:r>
              <a:rPr lang="ru-RU" sz="2200" i="1" dirty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первоначальных знаний детей о воде, ее свойствах и ее роли для всего живого; </a:t>
            </a:r>
            <a:endParaRPr lang="ru-RU" sz="2200" i="1" dirty="0" smtClean="0">
              <a:solidFill>
                <a:srgbClr val="00206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  </a:t>
            </a:r>
            <a:r>
              <a:rPr lang="ru-RU" sz="2200" i="1" dirty="0" smtClean="0">
                <a:solidFill>
                  <a:srgbClr val="0070C0"/>
                </a:solidFill>
                <a:latin typeface="Arial Black" pitchFamily="34" charset="0"/>
                <a:ea typeface="Calibri"/>
                <a:cs typeface="Times New Roman"/>
              </a:rPr>
              <a:t>Обогащение </a:t>
            </a:r>
            <a:r>
              <a:rPr lang="ru-RU" sz="2200" i="1" dirty="0">
                <a:solidFill>
                  <a:srgbClr val="0070C0"/>
                </a:solidFill>
                <a:latin typeface="Arial Black" pitchFamily="34" charset="0"/>
                <a:ea typeface="Calibri"/>
                <a:cs typeface="Times New Roman"/>
              </a:rPr>
              <a:t>активного и пассивного словаря детей за счет слов: «вода, водичка, прозрачная, без цвета, без вкуса, без запаха, льется, журчит, бежит, капает, водой можно мыть, поливать, воду можно вытирать, наливать, в ней купаться, и т. д. »; 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   Развитие у детей познавательного интереса, наблюдательности; </a:t>
            </a:r>
            <a:endParaRPr lang="ru-RU" sz="2200" i="1" dirty="0" smtClean="0">
              <a:solidFill>
                <a:srgbClr val="00206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   </a:t>
            </a:r>
            <a:r>
              <a:rPr lang="ru-RU" sz="2200" i="1" dirty="0" smtClean="0">
                <a:solidFill>
                  <a:srgbClr val="0070C0"/>
                </a:solidFill>
                <a:latin typeface="Arial Black" pitchFamily="34" charset="0"/>
                <a:ea typeface="Calibri"/>
                <a:cs typeface="Times New Roman"/>
              </a:rPr>
              <a:t>Принятие </a:t>
            </a:r>
            <a:r>
              <a:rPr lang="ru-RU" sz="2200" i="1" dirty="0">
                <a:solidFill>
                  <a:srgbClr val="0070C0"/>
                </a:solidFill>
                <a:latin typeface="Arial Black" pitchFamily="34" charset="0"/>
                <a:ea typeface="Calibri"/>
                <a:cs typeface="Times New Roman"/>
              </a:rPr>
              <a:t>активного участия в продуктивной деятельности; </a:t>
            </a:r>
            <a:endParaRPr lang="ru-RU" sz="2200" i="1" dirty="0" smtClean="0">
              <a:solidFill>
                <a:srgbClr val="0070C0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  Проявление </a:t>
            </a:r>
            <a:r>
              <a:rPr lang="ru-RU" sz="2200" i="1" dirty="0">
                <a:solidFill>
                  <a:srgbClr val="002060"/>
                </a:solidFill>
                <a:latin typeface="Arial Black" pitchFamily="34" charset="0"/>
                <a:ea typeface="Calibri"/>
                <a:cs typeface="Times New Roman"/>
              </a:rPr>
              <a:t>эмоциональной отзывчивости;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   </a:t>
            </a:r>
            <a:r>
              <a:rPr lang="ru-RU" sz="2200" i="1" dirty="0">
                <a:solidFill>
                  <a:srgbClr val="0070C0"/>
                </a:solidFill>
                <a:latin typeface="Arial Black" pitchFamily="34" charset="0"/>
                <a:cs typeface="Times New Roman"/>
              </a:rPr>
              <a:t>Заинтересованность родителей в проведении опытов с детьми дома;</a:t>
            </a:r>
            <a:endParaRPr lang="ru-RU" sz="22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98650"/>
            <a:ext cx="1115616" cy="125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1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024" y="213360"/>
            <a:ext cx="87849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i="1" dirty="0">
                <a:solidFill>
                  <a:srgbClr val="C0504D">
                    <a:lumMod val="75000"/>
                  </a:srgbClr>
                </a:solidFill>
                <a:latin typeface="Arial Black" pitchFamily="34" charset="0"/>
              </a:rPr>
              <a:t>Тип проекта </a:t>
            </a:r>
            <a:r>
              <a:rPr lang="ru-RU" sz="2000" i="1" dirty="0">
                <a:solidFill>
                  <a:srgbClr val="7030A0"/>
                </a:solidFill>
                <a:latin typeface="Arial Black" pitchFamily="34" charset="0"/>
              </a:rPr>
              <a:t>– </a:t>
            </a: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групповой, </a:t>
            </a:r>
            <a:r>
              <a:rPr lang="ru-RU" sz="2400" i="1" dirty="0" err="1" smtClean="0">
                <a:solidFill>
                  <a:srgbClr val="7030A0"/>
                </a:solidFill>
                <a:latin typeface="Arial Black" pitchFamily="34" charset="0"/>
              </a:rPr>
              <a:t>исследовательско</a:t>
            </a: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 – творческий, </a:t>
            </a:r>
            <a:r>
              <a:rPr lang="ru-RU" sz="2400" i="1" dirty="0" err="1" smtClean="0">
                <a:solidFill>
                  <a:srgbClr val="7030A0"/>
                </a:solidFill>
                <a:latin typeface="Arial Black" pitchFamily="34" charset="0"/>
              </a:rPr>
              <a:t>межпредметный</a:t>
            </a:r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.</a:t>
            </a:r>
            <a:endParaRPr lang="ru-RU" sz="24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9024" y="1453952"/>
            <a:ext cx="5615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i="1" dirty="0">
                <a:solidFill>
                  <a:srgbClr val="C0504D">
                    <a:lumMod val="75000"/>
                  </a:srgbClr>
                </a:solidFill>
                <a:latin typeface="Arial Black" pitchFamily="34" charset="0"/>
              </a:rPr>
              <a:t>Участники проекта: 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Дети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Родители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Сотрудники детского сада</a:t>
            </a:r>
            <a:endParaRPr lang="ru-RU" sz="2400" i="1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Елена\Desktop\фото для проекта\SDC12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3" y="3327994"/>
            <a:ext cx="2377810" cy="1783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Елена\Desktop\фото для проекта\SDC12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18" y="4725144"/>
            <a:ext cx="2435509" cy="1826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G:\DCIM\100SSCAM\SDC12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48" y="3341146"/>
            <a:ext cx="2450893" cy="1838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5555358"/>
            <a:ext cx="1160849" cy="130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3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" y="620689"/>
            <a:ext cx="9103415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46" y="4408532"/>
            <a:ext cx="1839409" cy="207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5445224"/>
            <a:ext cx="1804268" cy="14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7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28" y="1"/>
            <a:ext cx="5359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4611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>
                <a:solidFill>
                  <a:srgbClr val="C00000"/>
                </a:solidFill>
                <a:latin typeface="Arial Black" pitchFamily="34" charset="0"/>
              </a:rPr>
              <a:t>Первый этап: </a:t>
            </a:r>
            <a:r>
              <a:rPr lang="ru-RU" sz="2400" i="1" dirty="0">
                <a:solidFill>
                  <a:srgbClr val="002060"/>
                </a:solidFill>
                <a:latin typeface="Arial Black" pitchFamily="34" charset="0"/>
              </a:rPr>
              <a:t>Подготовительный</a:t>
            </a:r>
          </a:p>
          <a:p>
            <a:pPr lvl="0"/>
            <a:endParaRPr lang="ru-RU" sz="1600" i="1" dirty="0">
              <a:solidFill>
                <a:prstClr val="black"/>
              </a:solidFill>
              <a:latin typeface="Arial Black" pitchFamily="34" charset="0"/>
            </a:endParaRPr>
          </a:p>
          <a:p>
            <a:pPr lvl="0"/>
            <a:r>
              <a:rPr lang="ru-RU" sz="2000" i="1" dirty="0">
                <a:solidFill>
                  <a:srgbClr val="C00000"/>
                </a:solidFill>
                <a:latin typeface="Arial Black" pitchFamily="34" charset="0"/>
              </a:rPr>
              <a:t>Цель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: </a:t>
            </a:r>
            <a:r>
              <a:rPr lang="ru-RU" sz="2000" i="1" dirty="0">
                <a:solidFill>
                  <a:srgbClr val="8064A2">
                    <a:lumMod val="75000"/>
                  </a:srgbClr>
                </a:solidFill>
                <a:latin typeface="Arial Black" pitchFamily="34" charset="0"/>
              </a:rPr>
              <a:t>Сформировать </a:t>
            </a:r>
            <a:r>
              <a:rPr lang="ru-RU" sz="2000" i="1" dirty="0" smtClean="0">
                <a:solidFill>
                  <a:srgbClr val="8064A2">
                    <a:lumMod val="75000"/>
                  </a:srgbClr>
                </a:solidFill>
                <a:latin typeface="Arial Black" pitchFamily="34" charset="0"/>
              </a:rPr>
              <a:t> первоначальное представление </a:t>
            </a:r>
            <a:r>
              <a:rPr lang="ru-RU" sz="2000" i="1" dirty="0">
                <a:solidFill>
                  <a:srgbClr val="8064A2">
                    <a:lumMod val="75000"/>
                  </a:srgbClr>
                </a:solidFill>
                <a:latin typeface="Arial Black" pitchFamily="34" charset="0"/>
              </a:rPr>
              <a:t>детей о </a:t>
            </a:r>
            <a:r>
              <a:rPr lang="ru-RU" sz="2000" i="1" dirty="0" smtClean="0">
                <a:solidFill>
                  <a:srgbClr val="8064A2">
                    <a:lumMod val="75000"/>
                  </a:srgbClr>
                </a:solidFill>
                <a:latin typeface="Arial Black" pitchFamily="34" charset="0"/>
              </a:rPr>
              <a:t>воде, о том, где её можно увидеть</a:t>
            </a:r>
            <a:r>
              <a:rPr lang="ru-RU" sz="2000" i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.</a:t>
            </a:r>
            <a:endParaRPr lang="ru-RU" sz="2000" i="1" dirty="0">
              <a:solidFill>
                <a:prstClr val="black"/>
              </a:solidFill>
              <a:latin typeface="Arial Black" pitchFamily="34" charset="0"/>
              <a:ea typeface="Calibri"/>
            </a:endParaRPr>
          </a:p>
          <a:p>
            <a:pPr lvl="0"/>
            <a:endParaRPr lang="ru-RU" sz="2000" i="1" dirty="0">
              <a:solidFill>
                <a:prstClr val="black"/>
              </a:solidFill>
              <a:latin typeface="Arial Black" pitchFamily="34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i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i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Беседа  с детьми о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воде</a:t>
            </a:r>
            <a:endParaRPr lang="ru-RU" sz="2000" i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456" y="4005064"/>
            <a:ext cx="831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1600" i="1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2000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Рассматривание картинок, иллюстраций, где  можно встретиться с водой</a:t>
            </a:r>
            <a:endParaRPr lang="ru-RU" sz="2000" i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Елена\Desktop\фото для проекта\SDC12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72" y="1995351"/>
            <a:ext cx="2633072" cy="197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фото для проекта\SDC12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12950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фото для проекта\SDC125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29" y="4712950"/>
            <a:ext cx="2555776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5553075"/>
            <a:ext cx="1165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0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937" y="188640"/>
            <a:ext cx="8901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i="1" dirty="0">
                <a:solidFill>
                  <a:srgbClr val="0070C0"/>
                </a:solidFill>
                <a:latin typeface="Arial Black" pitchFamily="34" charset="0"/>
              </a:rPr>
              <a:t>Подбор подвижных и речевых игр, связанных с водой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937" y="5949280"/>
            <a:ext cx="8469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70C0"/>
                </a:solidFill>
                <a:latin typeface="Arial Black" pitchFamily="34" charset="0"/>
              </a:rPr>
              <a:t>Просмотр </a:t>
            </a:r>
            <a:r>
              <a:rPr lang="ru-RU" sz="2000" i="1" dirty="0">
                <a:solidFill>
                  <a:srgbClr val="0070C0"/>
                </a:solidFill>
                <a:latin typeface="Arial Black" pitchFamily="34" charset="0"/>
              </a:rPr>
              <a:t>мультфильма «</a:t>
            </a:r>
            <a:r>
              <a:rPr lang="ru-RU" sz="2000" i="1" dirty="0" err="1">
                <a:solidFill>
                  <a:srgbClr val="0070C0"/>
                </a:solidFill>
                <a:latin typeface="Arial Black" pitchFamily="34" charset="0"/>
              </a:rPr>
              <a:t>Капитошка</a:t>
            </a:r>
            <a:r>
              <a:rPr lang="ru-RU" sz="2000" i="1" dirty="0">
                <a:solidFill>
                  <a:srgbClr val="0070C0"/>
                </a:solidFill>
                <a:latin typeface="Arial Black" pitchFamily="34" charset="0"/>
              </a:rPr>
              <a:t>», «Возвращение </a:t>
            </a:r>
            <a:r>
              <a:rPr lang="ru-RU" sz="2000" i="1" dirty="0" err="1">
                <a:solidFill>
                  <a:srgbClr val="0070C0"/>
                </a:solidFill>
                <a:latin typeface="Arial Black" pitchFamily="34" charset="0"/>
              </a:rPr>
              <a:t>Капитошки</a:t>
            </a:r>
            <a:r>
              <a:rPr lang="ru-RU" sz="2000" i="1" dirty="0">
                <a:solidFill>
                  <a:srgbClr val="0070C0"/>
                </a:solidFill>
                <a:latin typeface="Arial Black" pitchFamily="34" charset="0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4937" y="3068960"/>
            <a:ext cx="8829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 smtClean="0">
                <a:solidFill>
                  <a:srgbClr val="0070C0"/>
                </a:solidFill>
                <a:latin typeface="Arial Black" pitchFamily="34" charset="0"/>
              </a:rPr>
              <a:t>Создание картотеки игр, опытов, экспериментов с водой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Елена\Desktop\фото для проекта\SDC125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t="4127" r="18690"/>
          <a:stretch/>
        </p:blipFill>
        <p:spPr bwMode="auto">
          <a:xfrm>
            <a:off x="755576" y="3776846"/>
            <a:ext cx="1603570" cy="197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фото для проекта\SDC125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9524" r="18809" b="3969"/>
          <a:stretch/>
        </p:blipFill>
        <p:spPr bwMode="auto">
          <a:xfrm>
            <a:off x="3673530" y="3781916"/>
            <a:ext cx="1654532" cy="197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фото для проекта\SDC125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9206" r="20000" b="2381"/>
          <a:stretch/>
        </p:blipFill>
        <p:spPr bwMode="auto">
          <a:xfrm>
            <a:off x="6516216" y="3732990"/>
            <a:ext cx="1618658" cy="201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DCIM\100SSCAM\SDC125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429" r="13810" b="1905"/>
          <a:stretch/>
        </p:blipFill>
        <p:spPr bwMode="auto">
          <a:xfrm>
            <a:off x="3465367" y="930608"/>
            <a:ext cx="183370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5" b="71289"/>
          <a:stretch/>
        </p:blipFill>
        <p:spPr bwMode="auto">
          <a:xfrm>
            <a:off x="5865482" y="1556792"/>
            <a:ext cx="2954989" cy="1349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937" y="1538869"/>
            <a:ext cx="2957513" cy="1354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20" y="930609"/>
            <a:ext cx="1514949" cy="16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5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9"/>
            <a:ext cx="87129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2400" i="1" dirty="0">
                <a:solidFill>
                  <a:srgbClr val="0070C0"/>
                </a:solidFill>
                <a:latin typeface="Arial Black" pitchFamily="34" charset="0"/>
              </a:rPr>
              <a:t>Анкетирование родителей </a:t>
            </a:r>
            <a:r>
              <a:rPr lang="ru-RU" sz="2400" i="1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с целью получения </a:t>
            </a:r>
            <a:r>
              <a:rPr lang="ru-RU" sz="2400" i="1" dirty="0" smtClean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информации:</a:t>
            </a:r>
            <a:endParaRPr lang="ru-RU" sz="2400" i="1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i="1" dirty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 </a:t>
            </a:r>
            <a:r>
              <a:rPr lang="ru-RU" sz="2000" i="1" dirty="0" smtClean="0">
                <a:solidFill>
                  <a:srgbClr val="00B050"/>
                </a:solidFill>
                <a:latin typeface="Arial Black" pitchFamily="34" charset="0"/>
              </a:rPr>
              <a:t>Проводят - </a:t>
            </a:r>
            <a:r>
              <a:rPr lang="ru-RU" sz="2000" i="1" dirty="0">
                <a:solidFill>
                  <a:srgbClr val="00B050"/>
                </a:solidFill>
                <a:latin typeface="Arial Black" pitchFamily="34" charset="0"/>
              </a:rPr>
              <a:t>ли дома с ребенком игры – опыты с водой?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Хотелось - бы получить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информацию и 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картотеку игр с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водой в домашних условиях?  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endParaRPr lang="ru-RU" sz="20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7458" y="2564904"/>
            <a:ext cx="40333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i="1" dirty="0" smtClean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      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Проводите </a:t>
            </a:r>
            <a:r>
              <a:rPr lang="ru-RU" sz="2000" i="1" dirty="0">
                <a:solidFill>
                  <a:srgbClr val="C00000"/>
                </a:solidFill>
                <a:latin typeface="Arial Black" pitchFamily="34" charset="0"/>
              </a:rPr>
              <a:t>- ли дома с 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 ребенком </a:t>
            </a:r>
            <a:r>
              <a:rPr lang="ru-RU" sz="2000" i="1" dirty="0">
                <a:solidFill>
                  <a:srgbClr val="C00000"/>
                </a:solidFill>
                <a:latin typeface="Arial Black" pitchFamily="34" charset="0"/>
              </a:rPr>
              <a:t>игры – опыты с водой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? </a:t>
            </a: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(да, иногда,  нет)</a:t>
            </a:r>
          </a:p>
          <a:p>
            <a:pPr lvl="0" algn="ctr"/>
            <a:endParaRPr lang="ru-RU" sz="2000" i="1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lvl="0" algn="ctr"/>
            <a:endParaRPr lang="ru-RU" sz="2000" i="1" dirty="0" smtClean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lvl="0" algn="ctr"/>
            <a:endParaRPr lang="ru-RU" sz="2000" i="1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lvl="0" algn="ctr"/>
            <a:endParaRPr lang="ru-RU" sz="2000" i="1" dirty="0" smtClean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lvl="0" algn="ctr"/>
            <a:endParaRPr lang="ru-RU" sz="2000" i="1" dirty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lvl="0" algn="ctr"/>
            <a:endParaRPr lang="ru-RU" sz="2000" i="1" dirty="0" smtClean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2509" y="260385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i="1" dirty="0">
                <a:solidFill>
                  <a:srgbClr val="C00000"/>
                </a:solidFill>
                <a:latin typeface="Arial Black" pitchFamily="34" charset="0"/>
              </a:rPr>
              <a:t>Хотели - бы Вы получить информацию и картотеку игр с водой в домашних условиях?  </a:t>
            </a:r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(да, нет)</a:t>
            </a:r>
            <a:endParaRPr lang="ru-RU" sz="20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55063718"/>
              </p:ext>
            </p:extLst>
          </p:nvPr>
        </p:nvGraphicFramePr>
        <p:xfrm>
          <a:off x="-23027" y="3815080"/>
          <a:ext cx="4283967" cy="304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21362590"/>
              </p:ext>
            </p:extLst>
          </p:nvPr>
        </p:nvGraphicFramePr>
        <p:xfrm>
          <a:off x="4716016" y="3789040"/>
          <a:ext cx="4248472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435" y="404664"/>
            <a:ext cx="747565" cy="83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1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986</Words>
  <Application>Microsoft Office PowerPoint</Application>
  <PresentationFormat>Экран (4:3)</PresentationFormat>
  <Paragraphs>105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85</cp:revision>
  <cp:lastPrinted>2014-02-24T16:26:54Z</cp:lastPrinted>
  <dcterms:created xsi:type="dcterms:W3CDTF">2014-02-16T13:12:01Z</dcterms:created>
  <dcterms:modified xsi:type="dcterms:W3CDTF">2014-02-24T18:31:37Z</dcterms:modified>
</cp:coreProperties>
</file>